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298" r:id="rId3"/>
    <p:sldId id="305" r:id="rId4"/>
    <p:sldId id="259" r:id="rId5"/>
    <p:sldId id="291" r:id="rId6"/>
    <p:sldId id="282" r:id="rId7"/>
    <p:sldId id="293" r:id="rId8"/>
    <p:sldId id="284" r:id="rId9"/>
    <p:sldId id="294" r:id="rId10"/>
    <p:sldId id="292" r:id="rId11"/>
    <p:sldId id="297" r:id="rId12"/>
    <p:sldId id="283" r:id="rId13"/>
    <p:sldId id="296" r:id="rId14"/>
    <p:sldId id="300" r:id="rId15"/>
    <p:sldId id="304" r:id="rId16"/>
    <p:sldId id="285" r:id="rId17"/>
    <p:sldId id="286" r:id="rId18"/>
    <p:sldId id="289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>
        <p:scale>
          <a:sx n="70" d="100"/>
          <a:sy n="70" d="100"/>
        </p:scale>
        <p:origin x="-1733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indent="-108000">
              <a:defRPr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-108000" algn="ctr">
              <a:buNone/>
              <a:defRPr>
                <a:solidFill>
                  <a:srgbClr val="FFFFC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71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08000">
              <a:defRPr>
                <a:solidFill>
                  <a:srgbClr val="FFFFCC"/>
                </a:solidFill>
              </a:defRPr>
            </a:lvl1pPr>
            <a:lvl2pPr indent="-108000">
              <a:defRPr>
                <a:solidFill>
                  <a:srgbClr val="FFFFCC"/>
                </a:solidFill>
              </a:defRPr>
            </a:lvl2pPr>
            <a:lvl3pPr indent="-108000">
              <a:defRPr>
                <a:solidFill>
                  <a:srgbClr val="FFFFCC"/>
                </a:solidFill>
              </a:defRPr>
            </a:lvl3pPr>
            <a:lvl4pPr indent="-108000">
              <a:defRPr>
                <a:solidFill>
                  <a:srgbClr val="FFFFCC"/>
                </a:solidFill>
              </a:defRPr>
            </a:lvl4pPr>
            <a:lvl5pPr indent="-108000">
              <a:defRPr>
                <a:solidFill>
                  <a:srgbClr val="FFFFCC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305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-108000">
              <a:buNone/>
              <a:defRPr sz="2000">
                <a:solidFill>
                  <a:srgbClr val="FFFFC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25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88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-10800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-10800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410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933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594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-10800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991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-10800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480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3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132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5404E-E266-41BE-8963-C3AF21991D7C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49531-CF40-4C84-B8BD-C4E21B554389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542" y="6322931"/>
            <a:ext cx="1080119" cy="38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1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indent="-108000" algn="ctr" defTabSz="914400" rtl="0" eaLnBrk="1" latinLnBrk="0" hangingPunct="1">
        <a:spcBef>
          <a:spcPct val="0"/>
        </a:spcBef>
        <a:buNone/>
        <a:defRPr sz="4400" kern="1200">
          <a:solidFill>
            <a:srgbClr val="FFFFC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108000" algn="just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FFFF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108000" algn="just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108000" algn="just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FFFF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108000" algn="just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108000" algn="just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81634" y="1687116"/>
            <a:ext cx="980729" cy="936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04664"/>
            <a:ext cx="2668147" cy="858981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772816"/>
            <a:ext cx="8229600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-108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Presidente da Câmara de Gestão e Estudos Superiores </a:t>
            </a:r>
          </a:p>
          <a:p>
            <a:r>
              <a:rPr lang="pt-BR" dirty="0" smtClean="0"/>
              <a:t>Suelen Geremia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496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91" y="404664"/>
            <a:ext cx="9144000" cy="720080"/>
          </a:xfrm>
        </p:spPr>
        <p:txBody>
          <a:bodyPr>
            <a:normAutofit/>
          </a:bodyPr>
          <a:lstStyle/>
          <a:p>
            <a:r>
              <a:rPr lang="pt-BR" sz="3600" dirty="0"/>
              <a:t>Câmara de Gestão e Estudos Superiores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5516" y="1916832"/>
            <a:ext cx="8712968" cy="4392488"/>
          </a:xfrm>
        </p:spPr>
        <p:txBody>
          <a:bodyPr>
            <a:noAutofit/>
          </a:bodyPr>
          <a:lstStyle/>
          <a:p>
            <a:pPr marL="107950" indent="-107950"/>
            <a:r>
              <a:rPr lang="pt-BR" sz="2200" dirty="0" smtClean="0"/>
              <a:t> Ferramenta de apoio técnico de gestão e estudos de prospecções que serão necessários para nova fase que a mineração enfrentará. </a:t>
            </a:r>
          </a:p>
          <a:p>
            <a:pPr marL="107950" lvl="1" indent="-107950"/>
            <a:r>
              <a:rPr lang="pt-BR" sz="2200" dirty="0"/>
              <a:t> </a:t>
            </a:r>
            <a:r>
              <a:rPr lang="pt-BR" sz="2200" dirty="0" smtClean="0"/>
              <a:t> Analisamos os índices e indicadores para verificação das reais necessidades dos mineradores. </a:t>
            </a:r>
          </a:p>
          <a:p>
            <a:pPr marL="107950" lvl="1" indent="-107950">
              <a:tabLst>
                <a:tab pos="804863" algn="l"/>
              </a:tabLst>
            </a:pPr>
            <a:r>
              <a:rPr lang="pt-BR" sz="2200" dirty="0"/>
              <a:t> </a:t>
            </a:r>
            <a:r>
              <a:rPr lang="pt-BR" sz="2200" dirty="0" smtClean="0"/>
              <a:t>Promovemos reuniões </a:t>
            </a:r>
            <a:r>
              <a:rPr lang="pt-BR" sz="2200" dirty="0" smtClean="0"/>
              <a:t>com o setor para discutir novas sugestões de alterações legislativas e a viabilidade das alterações.</a:t>
            </a:r>
          </a:p>
          <a:p>
            <a:pPr marL="107950" lvl="1" indent="-107950"/>
            <a:r>
              <a:rPr lang="pt-BR" sz="2200" dirty="0"/>
              <a:t> </a:t>
            </a:r>
            <a:r>
              <a:rPr lang="pt-BR" sz="2200" dirty="0" smtClean="0"/>
              <a:t>Definirmos </a:t>
            </a:r>
            <a:r>
              <a:rPr lang="pt-BR" sz="2200" dirty="0"/>
              <a:t>as metas e as alterações </a:t>
            </a:r>
            <a:r>
              <a:rPr lang="pt-BR" sz="2200" dirty="0" smtClean="0"/>
              <a:t>necessárias após os estudos realizados. </a:t>
            </a:r>
          </a:p>
        </p:txBody>
      </p:sp>
    </p:spTree>
    <p:extLst>
      <p:ext uri="{BB962C8B-B14F-4D97-AF65-F5344CB8AC3E}">
        <p14:creationId xmlns:p14="http://schemas.microsoft.com/office/powerpoint/2010/main" val="12053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5400600"/>
          </a:xfrm>
        </p:spPr>
        <p:txBody>
          <a:bodyPr>
            <a:no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pt-BR" sz="2200" dirty="0"/>
              <a:t> Ferramenta norteadora do IDM Brasil para as soluções do setor minerário. </a:t>
            </a:r>
            <a:endParaRPr lang="pt-BR" sz="22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 Ferramenta Integradora</a:t>
            </a:r>
          </a:p>
          <a:p>
            <a:pPr marL="508000" lvl="2" indent="-107950"/>
            <a:r>
              <a:rPr lang="pt-BR" sz="2200" dirty="0" smtClean="0"/>
              <a:t> </a:t>
            </a:r>
            <a:r>
              <a:rPr lang="pt-BR" dirty="0" smtClean="0"/>
              <a:t>Minerador</a:t>
            </a:r>
          </a:p>
          <a:p>
            <a:pPr marL="508000" lvl="2" indent="-107950"/>
            <a:r>
              <a:rPr lang="pt-BR" dirty="0" smtClean="0"/>
              <a:t> Governo </a:t>
            </a:r>
          </a:p>
          <a:p>
            <a:pPr marL="508000" lvl="2" indent="-107950"/>
            <a:r>
              <a:rPr lang="pt-BR" dirty="0"/>
              <a:t> Sociedade</a:t>
            </a:r>
          </a:p>
          <a:p>
            <a:pPr marL="508000" lvl="2" indent="-107950"/>
            <a:r>
              <a:rPr lang="pt-BR" dirty="0" smtClean="0"/>
              <a:t> Meio </a:t>
            </a:r>
            <a:r>
              <a:rPr lang="pt-BR" dirty="0"/>
              <a:t>Ambiente </a:t>
            </a:r>
          </a:p>
          <a:p>
            <a:pPr marL="508000" lvl="2" indent="-107950"/>
            <a:r>
              <a:rPr lang="pt-BR" dirty="0" smtClean="0"/>
              <a:t> Legislação</a:t>
            </a:r>
          </a:p>
          <a:p>
            <a:pPr marL="508000" lvl="2" indent="-107950"/>
            <a:r>
              <a:rPr lang="pt-BR" dirty="0" smtClean="0"/>
              <a:t>Agência Reguladora </a:t>
            </a:r>
          </a:p>
          <a:p>
            <a:pPr marL="508000" lvl="2" indent="-107950"/>
            <a:r>
              <a:rPr lang="pt-BR" dirty="0" smtClean="0"/>
              <a:t>Agência Fiscalizadoras</a:t>
            </a:r>
          </a:p>
          <a:p>
            <a:pPr marL="508000" lvl="2" indent="-107950"/>
            <a:r>
              <a:rPr lang="pt-BR" dirty="0" smtClean="0"/>
              <a:t>Ministério Público </a:t>
            </a:r>
          </a:p>
          <a:p>
            <a:pPr marL="400050" lvl="2" indent="0">
              <a:buNone/>
            </a:pPr>
            <a:endParaRPr lang="pt-BR" sz="22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096"/>
          </a:xfrm>
        </p:spPr>
        <p:txBody>
          <a:bodyPr>
            <a:normAutofit/>
          </a:bodyPr>
          <a:lstStyle/>
          <a:p>
            <a:r>
              <a:rPr lang="pt-BR" sz="3600" dirty="0"/>
              <a:t>Câmara de Gestão e Estudos Superiores </a:t>
            </a:r>
          </a:p>
        </p:txBody>
      </p:sp>
    </p:spTree>
    <p:extLst>
      <p:ext uri="{BB962C8B-B14F-4D97-AF65-F5344CB8AC3E}">
        <p14:creationId xmlns:p14="http://schemas.microsoft.com/office/powerpoint/2010/main" val="29262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pt-BR" dirty="0" smtClean="0"/>
              <a:t>Leilões de Áreas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3320" y="692696"/>
            <a:ext cx="9030749" cy="655272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2600" dirty="0" smtClean="0"/>
              <a:t> </a:t>
            </a:r>
            <a:r>
              <a:rPr lang="pt-BR" sz="2200" dirty="0" smtClean="0"/>
              <a:t>Consulta Pública - Encerrada em 22/7/2019</a:t>
            </a:r>
          </a:p>
          <a:p>
            <a:pPr>
              <a:lnSpc>
                <a:spcPct val="110000"/>
              </a:lnSpc>
            </a:pPr>
            <a:r>
              <a:rPr lang="pt-BR" sz="2200" dirty="0"/>
              <a:t> </a:t>
            </a:r>
            <a:r>
              <a:rPr lang="pt-BR" sz="2200" dirty="0" smtClean="0"/>
              <a:t>Primeiro Leilão – CPRM – Publicado 12/07/2019</a:t>
            </a:r>
          </a:p>
          <a:p>
            <a:r>
              <a:rPr lang="pt-BR" sz="2200" dirty="0"/>
              <a:t> § 2º. Aprovado pelo DNPM o Relatório </a:t>
            </a:r>
            <a:r>
              <a:rPr lang="pt-BR" sz="2200" dirty="0" smtClean="0"/>
              <a:t>Final de </a:t>
            </a:r>
            <a:r>
              <a:rPr lang="pt-BR" sz="2200" dirty="0"/>
              <a:t>Pesquisa apresentado pela CPRM, fica esta autorizada a negociar os resultados dos trabalhos realizados. (Redação dada pela Lei nº  6.339, de 1976)</a:t>
            </a:r>
            <a:endParaRPr lang="pt-BR" sz="2200" dirty="0">
              <a:solidFill>
                <a:srgbClr val="FF0000"/>
              </a:solidFill>
            </a:endParaRPr>
          </a:p>
          <a:p>
            <a:r>
              <a:rPr lang="pt-BR" sz="2200" dirty="0" smtClean="0"/>
              <a:t> As </a:t>
            </a:r>
            <a:r>
              <a:rPr lang="pt-BR" sz="2200" dirty="0"/>
              <a:t>áreas da CPRM </a:t>
            </a:r>
            <a:r>
              <a:rPr lang="pt-BR" sz="2200" dirty="0" smtClean="0"/>
              <a:t>foram pesquisadas no </a:t>
            </a:r>
            <a:r>
              <a:rPr lang="pt-BR" sz="2200" dirty="0"/>
              <a:t>final dos anos 70 </a:t>
            </a:r>
          </a:p>
          <a:p>
            <a:r>
              <a:rPr lang="pt-BR" sz="2200" dirty="0" smtClean="0"/>
              <a:t> 25/7/2018 - Superintendente do DNPM/TO</a:t>
            </a:r>
            <a:r>
              <a:rPr lang="pt-BR" sz="2200" dirty="0"/>
              <a:t>, </a:t>
            </a:r>
            <a:r>
              <a:rPr lang="pt-BR" sz="2200" dirty="0" smtClean="0"/>
              <a:t>que </a:t>
            </a:r>
            <a:r>
              <a:rPr lang="pt-BR" sz="2200" dirty="0"/>
              <a:t>ora aprovo e adoto como fundamento desta </a:t>
            </a:r>
            <a:r>
              <a:rPr lang="pt-BR" sz="2200" dirty="0" smtClean="0"/>
              <a:t>decisão, </a:t>
            </a:r>
            <a:r>
              <a:rPr lang="pt-BR" sz="2200" u="sng" dirty="0" smtClean="0"/>
              <a:t>AUTORIZO </a:t>
            </a:r>
            <a:r>
              <a:rPr lang="pt-BR" sz="2200" u="sng" dirty="0"/>
              <a:t>o pedido de Pesquisa Complementar,</a:t>
            </a:r>
            <a:r>
              <a:rPr lang="pt-BR" sz="2200" dirty="0"/>
              <a:t> pelo prazo </a:t>
            </a:r>
            <a:r>
              <a:rPr lang="pt-BR" sz="2200" dirty="0" smtClean="0"/>
              <a:t>de 03(três</a:t>
            </a:r>
            <a:r>
              <a:rPr lang="pt-BR" sz="2200" dirty="0"/>
              <a:t>) anos, a contar da data de publicação do ato no DOU</a:t>
            </a:r>
            <a:r>
              <a:rPr lang="pt-BR" sz="2200" dirty="0" smtClean="0"/>
              <a:t>. </a:t>
            </a:r>
          </a:p>
          <a:p>
            <a:r>
              <a:rPr lang="pt-BR" sz="2200" dirty="0"/>
              <a:t> </a:t>
            </a:r>
            <a:r>
              <a:rPr lang="pt-BR" sz="2200" dirty="0" smtClean="0"/>
              <a:t>Ilegalidade do Leilão </a:t>
            </a:r>
            <a:endParaRPr lang="pt-BR" sz="2200" dirty="0"/>
          </a:p>
          <a:p>
            <a:endParaRPr lang="pt-BR" sz="2400" dirty="0"/>
          </a:p>
          <a:p>
            <a:pPr marL="234900" indent="0">
              <a:buNone/>
            </a:pPr>
            <a:endParaRPr lang="pt-BR" sz="2200" dirty="0" smtClean="0"/>
          </a:p>
        </p:txBody>
      </p:sp>
    </p:spTree>
    <p:extLst>
      <p:ext uri="{BB962C8B-B14F-4D97-AF65-F5344CB8AC3E}">
        <p14:creationId xmlns:p14="http://schemas.microsoft.com/office/powerpoint/2010/main" val="244786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Leilões de Áreas – Consulta Pública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1196752"/>
            <a:ext cx="8363272" cy="5217443"/>
          </a:xfrm>
        </p:spPr>
        <p:txBody>
          <a:bodyPr>
            <a:normAutofit/>
          </a:bodyPr>
          <a:lstStyle/>
          <a:p>
            <a:pPr marL="361950" lvl="1" indent="-107950">
              <a:buNone/>
            </a:pPr>
            <a:r>
              <a:rPr lang="pt-BR" sz="2200" dirty="0" smtClean="0"/>
              <a:t>- 2.500 </a:t>
            </a:r>
            <a:r>
              <a:rPr lang="pt-BR" sz="2200" dirty="0"/>
              <a:t>projetos de disponibilidade com </a:t>
            </a:r>
            <a:r>
              <a:rPr lang="pt-BR" sz="2200" u="sng" dirty="0"/>
              <a:t>apenas UM habilitado </a:t>
            </a:r>
            <a:r>
              <a:rPr lang="pt-BR" sz="2200" u="sng" dirty="0" smtClean="0"/>
              <a:t>que não </a:t>
            </a:r>
            <a:r>
              <a:rPr lang="pt-BR" sz="2200" u="sng" dirty="0"/>
              <a:t>tiveram a homologação de seus processos até </a:t>
            </a:r>
            <a:r>
              <a:rPr lang="pt-BR" sz="2200" u="sng" dirty="0" smtClean="0"/>
              <a:t>hoje.</a:t>
            </a:r>
            <a:endParaRPr lang="pt-BR" sz="2200" dirty="0" smtClean="0"/>
          </a:p>
          <a:p>
            <a:pPr marL="361950" lvl="1" indent="-107950">
              <a:buFontTx/>
              <a:buChar char="-"/>
            </a:pPr>
            <a:r>
              <a:rPr lang="pt-BR" sz="2200" dirty="0" smtClean="0"/>
              <a:t> 8.000 </a:t>
            </a:r>
            <a:r>
              <a:rPr lang="pt-BR" sz="2200" dirty="0"/>
              <a:t>disponibilidades com mais de um </a:t>
            </a:r>
            <a:r>
              <a:rPr lang="pt-BR" sz="2200" dirty="0" smtClean="0"/>
              <a:t>habilitado que </a:t>
            </a:r>
            <a:r>
              <a:rPr lang="pt-BR" sz="2200" dirty="0"/>
              <a:t>ainda não foram julgados. </a:t>
            </a:r>
            <a:endParaRPr lang="pt-BR" sz="2200" dirty="0" smtClean="0"/>
          </a:p>
          <a:p>
            <a:pPr marL="361950" lvl="1" indent="-107950">
              <a:buFontTx/>
              <a:buChar char="-"/>
            </a:pPr>
            <a:r>
              <a:rPr lang="pt-BR" sz="2200" dirty="0"/>
              <a:t> </a:t>
            </a:r>
            <a:r>
              <a:rPr lang="pt-BR" sz="2200" dirty="0" smtClean="0"/>
              <a:t>Como </a:t>
            </a:r>
            <a:r>
              <a:rPr lang="pt-BR" sz="2200" dirty="0"/>
              <a:t>ficam estes processos? </a:t>
            </a:r>
            <a:endParaRPr lang="pt-BR" sz="2200" dirty="0" smtClean="0"/>
          </a:p>
          <a:p>
            <a:pPr marL="361950" lvl="1" indent="-107950">
              <a:buFontTx/>
              <a:buChar char="-"/>
            </a:pPr>
            <a:r>
              <a:rPr lang="pt-BR" sz="2200" dirty="0" smtClean="0"/>
              <a:t>Os Leilões terão prioridade nas análises? </a:t>
            </a:r>
            <a:endParaRPr lang="pt-BR" sz="2200" dirty="0" smtClean="0"/>
          </a:p>
          <a:p>
            <a:pPr marL="361950" lvl="1" indent="-107950">
              <a:buFontTx/>
              <a:buChar char="-"/>
            </a:pPr>
            <a:r>
              <a:rPr lang="pt-BR" sz="2200" dirty="0"/>
              <a:t> </a:t>
            </a:r>
            <a:r>
              <a:rPr lang="pt-BR" sz="2200" dirty="0" smtClean="0"/>
              <a:t>Critério </a:t>
            </a:r>
            <a:r>
              <a:rPr lang="pt-BR" sz="2200" dirty="0"/>
              <a:t>objetivo </a:t>
            </a:r>
            <a:r>
              <a:rPr lang="pt-BR" sz="2200" dirty="0" smtClean="0"/>
              <a:t>- Valor da área – Quantidade </a:t>
            </a:r>
          </a:p>
          <a:p>
            <a:pPr marL="361950" lvl="1" indent="-107950">
              <a:buFontTx/>
              <a:buChar char="-"/>
            </a:pPr>
            <a:r>
              <a:rPr lang="pt-BR" sz="2200" dirty="0"/>
              <a:t>Não habilita quem esteja inscrito junto ao CADIN e tenha débitos junto à ANM inscritos na dívida ativa</a:t>
            </a:r>
          </a:p>
          <a:p>
            <a:pPr lvl="1">
              <a:buFontTx/>
              <a:buChar char="-"/>
            </a:pPr>
            <a:endParaRPr lang="pt-BR" sz="18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62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61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Leilões de Áreas – Consulta Pública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08" y="1131031"/>
            <a:ext cx="8856984" cy="5760640"/>
          </a:xfrm>
        </p:spPr>
        <p:txBody>
          <a:bodyPr>
            <a:normAutofit fontScale="77500" lnSpcReduction="20000"/>
          </a:bodyPr>
          <a:lstStyle/>
          <a:p>
            <a:r>
              <a:rPr lang="pt-BR" sz="2600" dirty="0"/>
              <a:t>Poderão participar desta licitação as pessoas jurídicas, brasileiras ou </a:t>
            </a:r>
            <a:r>
              <a:rPr lang="pt-BR" sz="2600" u="sng" dirty="0"/>
              <a:t>estrangeiras</a:t>
            </a:r>
            <a:r>
              <a:rPr lang="pt-BR" sz="2600" dirty="0"/>
              <a:t>, entidades de previdência complementar e fundos de investimento, isoladamente ou em consórcio </a:t>
            </a:r>
            <a:endParaRPr lang="pt-BR" sz="2600" dirty="0" smtClean="0"/>
          </a:p>
          <a:p>
            <a:r>
              <a:rPr lang="pt-BR" sz="2600" u="sng" dirty="0" smtClean="0"/>
              <a:t>As </a:t>
            </a:r>
            <a:r>
              <a:rPr lang="pt-BR" sz="2600" u="sng" dirty="0"/>
              <a:t>empresas estrangeiras não estabelecidas no Brasil</a:t>
            </a:r>
            <a:r>
              <a:rPr lang="pt-BR" sz="2600" dirty="0"/>
              <a:t>, sob pena de </a:t>
            </a:r>
            <a:r>
              <a:rPr lang="pt-BR" sz="2600" dirty="0" smtClean="0"/>
              <a:t>inabilitação</a:t>
            </a:r>
            <a:r>
              <a:rPr lang="pt-BR" sz="2600" dirty="0"/>
              <a:t>, atenderão às exigências de habilitação mediante apresentação documentos equivalentes, observado o subitem 12.7 deste edital, </a:t>
            </a:r>
            <a:r>
              <a:rPr lang="pt-BR" sz="2600" u="sng" dirty="0"/>
              <a:t>devendo ter representação legal no Brasil com poderes expressos para receber citação, intimação e notificação, além de responder administrativa ou </a:t>
            </a:r>
            <a:r>
              <a:rPr lang="pt-BR" sz="2600" u="sng" dirty="0" smtClean="0"/>
              <a:t>judicialmente.</a:t>
            </a:r>
          </a:p>
          <a:p>
            <a:r>
              <a:rPr lang="pt-BR" sz="1900" dirty="0"/>
              <a:t>Constituição Federal em seu artigo nº 176, parágrafo 1º diz que “a pesquisa e a lavra de recursos minerais e o aproveitamento dos potenciais a que se refere o caput deste artigo somente poderão ser efetuados mediante autorização ou concessão da União, no interesse nacional </a:t>
            </a:r>
            <a:r>
              <a:rPr lang="pt-BR" sz="1900" u="sng" dirty="0"/>
              <a:t>por brasileiros, ou empresas constituídas sob as leis brasileiras e que tenham sua sede e a administração no país</a:t>
            </a:r>
            <a:r>
              <a:rPr lang="pt-BR" sz="1900" dirty="0"/>
              <a:t>, na forma da lei, que estabelecerá as condições específicas quando essas atividades de desenvolverem em faixa de fronteira ou terras indígenas</a:t>
            </a:r>
            <a:r>
              <a:rPr lang="pt-BR" sz="1900" dirty="0" smtClean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62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6632"/>
            <a:ext cx="8568952" cy="4525963"/>
          </a:xfrm>
        </p:spPr>
        <p:txBody>
          <a:bodyPr/>
          <a:lstStyle/>
          <a:p>
            <a:r>
              <a:rPr lang="pt-BR" dirty="0"/>
              <a:t>II - </a:t>
            </a:r>
            <a:r>
              <a:rPr lang="pt-BR" b="1" dirty="0"/>
              <a:t>Bloco de área de disponibilidade </a:t>
            </a:r>
            <a:r>
              <a:rPr lang="pt-BR" dirty="0" smtClean="0"/>
              <a:t>– E </a:t>
            </a:r>
            <a:r>
              <a:rPr lang="pt-BR" dirty="0"/>
              <a:t>como fica se participarmos de um leilão e remotamente ganharem? Terão que devolver parte da área para irem novamente para disponibilidade? Serão ressarcidos</a:t>
            </a:r>
            <a:r>
              <a:rPr lang="pt-BR" dirty="0" smtClean="0"/>
              <a:t>?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059448"/>
              </p:ext>
            </p:extLst>
          </p:nvPr>
        </p:nvGraphicFramePr>
        <p:xfrm>
          <a:off x="683568" y="1556792"/>
          <a:ext cx="6984777" cy="51237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4211"/>
                <a:gridCol w="1210821"/>
                <a:gridCol w="1210821"/>
                <a:gridCol w="1519462"/>
                <a:gridCol w="1519462"/>
              </a:tblGrid>
              <a:tr h="29016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BR" sz="900" u="none" strike="noStrike" dirty="0">
                          <a:effectLst/>
                        </a:rPr>
                        <a:t>COMPARATIVO - CUSTO DE REQUERIMENTO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95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u="none" strike="noStrike">
                          <a:effectLst/>
                        </a:rPr>
                        <a:t>SUBSTÂNCIAS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OUTROS MINERAIS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AGREGADOS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AGREGADOS DESMEMBRAMENTO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AGREGADOS REQUERER 2000Ha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00B050"/>
                    </a:solidFill>
                  </a:tcPr>
                </a:tc>
              </a:tr>
              <a:tr h="2333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Área Máxima - Há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2000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50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2000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2000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 err="1">
                          <a:effectLst/>
                        </a:rPr>
                        <a:t>Req</a:t>
                      </a:r>
                      <a:r>
                        <a:rPr lang="pt-BR" sz="800" u="none" strike="noStrike" dirty="0">
                          <a:effectLst/>
                        </a:rPr>
                        <a:t>. Pesquisa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935,07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 dirty="0">
                          <a:effectLst/>
                        </a:rPr>
                        <a:t>935,07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 dirty="0">
                          <a:effectLst/>
                        </a:rPr>
                        <a:t>935,07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935,07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 err="1">
                          <a:effectLst/>
                        </a:rPr>
                        <a:t>Qtidade</a:t>
                      </a:r>
                      <a:r>
                        <a:rPr lang="pt-BR" sz="800" u="none" strike="noStrike" dirty="0">
                          <a:effectLst/>
                        </a:rPr>
                        <a:t>. </a:t>
                      </a:r>
                      <a:r>
                        <a:rPr lang="pt-BR" sz="800" u="none" strike="noStrike" dirty="0" err="1">
                          <a:effectLst/>
                        </a:rPr>
                        <a:t>Req</a:t>
                      </a:r>
                      <a:r>
                        <a:rPr lang="pt-BR" sz="800" u="none" strike="noStrike" dirty="0">
                          <a:effectLst/>
                        </a:rPr>
                        <a:t>. Inicial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Total R$ - </a:t>
                      </a:r>
                      <a:r>
                        <a:rPr lang="pt-BR" sz="800" u="none" strike="noStrike" dirty="0" err="1">
                          <a:effectLst/>
                        </a:rPr>
                        <a:t>Req</a:t>
                      </a:r>
                      <a:r>
                        <a:rPr lang="pt-BR" sz="800" u="none" strike="noStrike" dirty="0">
                          <a:effectLst/>
                        </a:rPr>
                        <a:t>.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935,07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935,07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935,07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37402,8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ART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Total ART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3501,2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TAH Por Hectare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3,42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3,42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3,42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3,42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Total TAH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6840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171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6840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6840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Desmembramento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não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não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sim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não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Quantidade de desmembramentos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Cessão Parcial  R$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1074,05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Total de Cessão R$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42962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Taxa Novos </a:t>
                      </a:r>
                      <a:r>
                        <a:rPr lang="pt-BR" sz="800" u="none" strike="noStrike" dirty="0" err="1">
                          <a:effectLst/>
                        </a:rPr>
                        <a:t>Req</a:t>
                      </a:r>
                      <a:r>
                        <a:rPr lang="pt-BR" sz="800" u="none" strike="noStrike" dirty="0">
                          <a:effectLst/>
                        </a:rPr>
                        <a:t>.  935,07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37402,8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R.F.P- ART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87,53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3501,2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3501,2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Imissão de Posse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1731,58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1731,58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69263,2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69263,2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Guia de Utilização - R$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6361,19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6361,19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6361,19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6361,19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G.U Total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6361,19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6361,19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254447,6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254447,6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Quant. Máx.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300000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50000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50000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50000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164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Total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300000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50000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2000000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2000000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208160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R$ mensal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25.000,00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  4.166,67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166.666,67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166.666,67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208160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R$ tonelada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     240,00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        18,00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        18,00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        18,00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208160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Fat. mensal/ estimativa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6.000.000,00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      75.000,00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3.000.000,00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>
                          <a:effectLst/>
                        </a:rPr>
                        <a:t>                                            3.000.000,00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208160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Faturamento  Anual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 dirty="0">
                          <a:effectLst/>
                        </a:rPr>
                        <a:t>                                          72.000.000,00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 dirty="0">
                          <a:effectLst/>
                        </a:rPr>
                        <a:t>                                               900.000,00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 dirty="0">
                          <a:effectLst/>
                        </a:rPr>
                        <a:t>                                          36.000.000,00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00" u="none" strike="noStrike" dirty="0">
                          <a:effectLst/>
                        </a:rPr>
                        <a:t>                                          36.000.000,00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</a:tr>
              <a:tr h="290163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u="none" strike="noStrike" dirty="0">
                          <a:effectLst/>
                        </a:rPr>
                        <a:t>Custo Processual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                        16.042,90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                          9.373,90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                      415.439,40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u="none" strike="noStrike" dirty="0">
                          <a:effectLst/>
                        </a:rPr>
                        <a:t>                      374.956,00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58" marR="5758" marT="5758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55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184576"/>
          </a:xfrm>
        </p:spPr>
        <p:txBody>
          <a:bodyPr>
            <a:normAutofit/>
          </a:bodyPr>
          <a:lstStyle/>
          <a:p>
            <a:r>
              <a:rPr lang="pt-BR" dirty="0" smtClean="0"/>
              <a:t>A </a:t>
            </a:r>
            <a:r>
              <a:rPr lang="pt-BR" dirty="0"/>
              <a:t>Garantia Financeira de Oferta deverá ser aportada com antecedência </a:t>
            </a:r>
            <a:r>
              <a:rPr lang="pt-BR" u="sng" dirty="0"/>
              <a:t>mínima de 10 (dez) dias úteis</a:t>
            </a:r>
            <a:r>
              <a:rPr lang="pt-BR" dirty="0"/>
              <a:t> da data prevista para o leilão eletrônico</a:t>
            </a:r>
            <a:r>
              <a:rPr lang="pt-BR" dirty="0" smtClean="0"/>
              <a:t>.</a:t>
            </a:r>
          </a:p>
          <a:p>
            <a:pPr marL="234900" indent="0">
              <a:buNone/>
            </a:pPr>
            <a:endParaRPr lang="pt-BR" dirty="0"/>
          </a:p>
          <a:p>
            <a:pPr lvl="0"/>
            <a:r>
              <a:rPr lang="pt-BR" dirty="0" smtClean="0"/>
              <a:t>As </a:t>
            </a:r>
            <a:r>
              <a:rPr lang="pt-BR" dirty="0"/>
              <a:t>empresas tem prazo legal para realizarem as sondagens de </a:t>
            </a:r>
            <a:r>
              <a:rPr lang="pt-BR" u="sng" dirty="0"/>
              <a:t>3 </a:t>
            </a:r>
            <a:r>
              <a:rPr lang="pt-BR" u="sng" dirty="0" smtClean="0"/>
              <a:t>anos, </a:t>
            </a:r>
            <a:r>
              <a:rPr lang="pt-BR" dirty="0" smtClean="0"/>
              <a:t>então </a:t>
            </a:r>
            <a:r>
              <a:rPr lang="pt-BR" dirty="0"/>
              <a:t>como as mesmas farão para analisar a área em </a:t>
            </a:r>
            <a:r>
              <a:rPr lang="pt-BR" dirty="0" smtClean="0"/>
              <a:t>50 dias?</a:t>
            </a:r>
          </a:p>
          <a:p>
            <a:pPr marL="234900" lvl="0" indent="0">
              <a:buNone/>
            </a:pPr>
            <a:endParaRPr lang="pt-BR" dirty="0" smtClean="0"/>
          </a:p>
          <a:p>
            <a:pPr lvl="0"/>
            <a:endParaRPr lang="pt-BR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-20149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Leilões de Áreas – Consulta Pública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0364" y="1340768"/>
            <a:ext cx="8363272" cy="5174035"/>
          </a:xfrm>
        </p:spPr>
        <p:txBody>
          <a:bodyPr>
            <a:normAutofit/>
          </a:bodyPr>
          <a:lstStyle/>
          <a:p>
            <a:r>
              <a:rPr lang="pt-BR" dirty="0" smtClean="0"/>
              <a:t>Quando </a:t>
            </a:r>
            <a:r>
              <a:rPr lang="pt-BR" dirty="0"/>
              <a:t>se tratar de disponibilidade para pesquisa, o requerimento de autorização de pesquisa deverá ser </a:t>
            </a:r>
            <a:r>
              <a:rPr lang="pt-BR" u="sng" dirty="0"/>
              <a:t>protocolado em até 30 dias</a:t>
            </a:r>
            <a:r>
              <a:rPr lang="pt-BR" dirty="0"/>
              <a:t> depois de publicada a homologação do resultado no D.O.U., não prorrogáveis, na forma do art. 16 do Decreto-Lei n. º 227, de 28 de fevereiro de 1967, e </a:t>
            </a:r>
            <a:r>
              <a:rPr lang="pt-BR" u="sng" dirty="0"/>
              <a:t>poderá indicar qualquer substância mineral compatível com o ambiente geológico da </a:t>
            </a:r>
            <a:r>
              <a:rPr lang="pt-BR" u="sng" dirty="0" smtClean="0"/>
              <a:t>área</a:t>
            </a:r>
            <a:r>
              <a:rPr lang="pt-BR" dirty="0"/>
              <a:t>.</a:t>
            </a:r>
            <a:endParaRPr lang="pt-BR" dirty="0" smtClean="0"/>
          </a:p>
          <a:p>
            <a:pPr lvl="0"/>
            <a:r>
              <a:rPr lang="pt-BR" dirty="0"/>
              <a:t>Ganha o leilão e já pode trabalhar? </a:t>
            </a:r>
          </a:p>
          <a:p>
            <a:pPr lvl="1"/>
            <a:r>
              <a:rPr lang="pt-BR" dirty="0"/>
              <a:t>Como fica o acordo com o superficiário?</a:t>
            </a:r>
          </a:p>
          <a:p>
            <a:pPr lvl="1"/>
            <a:r>
              <a:rPr lang="pt-BR" dirty="0"/>
              <a:t>Não precisa aguardar fazer pesquisa. </a:t>
            </a:r>
          </a:p>
          <a:p>
            <a:pPr lvl="1"/>
            <a:r>
              <a:rPr lang="pt-BR" dirty="0"/>
              <a:t>Não precisa Licença Ambiental? </a:t>
            </a:r>
          </a:p>
          <a:p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10277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Leilões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696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R$15.000.000,00</a:t>
            </a:r>
          </a:p>
          <a:p>
            <a:r>
              <a:rPr lang="pt-BR" b="1" dirty="0" smtClean="0"/>
              <a:t>Royalties -  lance mínimo de 1,7%</a:t>
            </a:r>
          </a:p>
          <a:p>
            <a:endParaRPr lang="pt-BR" b="1" dirty="0" smtClean="0"/>
          </a:p>
          <a:p>
            <a:endParaRPr lang="pt-BR" b="1" dirty="0"/>
          </a:p>
          <a:p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Valor Inicial do Leilão CPRM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05" y="3428999"/>
            <a:ext cx="8174390" cy="277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825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Modelo de Disponibilidade de Área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968552"/>
          </a:xfrm>
        </p:spPr>
        <p:txBody>
          <a:bodyPr>
            <a:noAutofit/>
          </a:bodyPr>
          <a:lstStyle/>
          <a:p>
            <a:r>
              <a:rPr lang="pt-BR" sz="2200" dirty="0" smtClean="0"/>
              <a:t>Canadá – melhor projeto técnico e em caso de empate é feito sorteio</a:t>
            </a:r>
          </a:p>
          <a:p>
            <a:r>
              <a:rPr lang="pt-BR" sz="2200" dirty="0"/>
              <a:t> </a:t>
            </a:r>
            <a:r>
              <a:rPr lang="pt-BR" sz="2200" dirty="0" smtClean="0"/>
              <a:t>Chile – direito prioritário</a:t>
            </a:r>
          </a:p>
          <a:p>
            <a:r>
              <a:rPr lang="pt-BR" sz="2200" dirty="0"/>
              <a:t> </a:t>
            </a:r>
            <a:r>
              <a:rPr lang="pt-BR" sz="2200" dirty="0" smtClean="0"/>
              <a:t>IDM Brasil – Analisando novo </a:t>
            </a:r>
            <a:r>
              <a:rPr lang="pt-BR" sz="2200" dirty="0"/>
              <a:t>método de </a:t>
            </a:r>
            <a:r>
              <a:rPr lang="pt-BR" sz="2200" dirty="0" smtClean="0"/>
              <a:t>disponibilidade por </a:t>
            </a:r>
            <a:r>
              <a:rPr lang="pt-BR" sz="2200" dirty="0" smtClean="0"/>
              <a:t>pontuação</a:t>
            </a:r>
          </a:p>
          <a:p>
            <a:r>
              <a:rPr lang="pt-BR" sz="2200" dirty="0"/>
              <a:t> </a:t>
            </a:r>
            <a:r>
              <a:rPr lang="pt-BR" sz="2200" dirty="0" smtClean="0"/>
              <a:t>Cuidar com os possíveis recursos das disponibilidades.</a:t>
            </a:r>
            <a:endParaRPr lang="pt-BR" sz="2200" dirty="0"/>
          </a:p>
          <a:p>
            <a:r>
              <a:rPr lang="pt-BR" sz="2200" dirty="0" smtClean="0"/>
              <a:t> Podemos habilitar </a:t>
            </a:r>
            <a:r>
              <a:rPr lang="pt-BR" sz="2200" dirty="0"/>
              <a:t>todos </a:t>
            </a:r>
            <a:r>
              <a:rPr lang="pt-BR" sz="2200" dirty="0" smtClean="0"/>
              <a:t>os proponentes e </a:t>
            </a:r>
            <a:r>
              <a:rPr lang="pt-BR" sz="2200" dirty="0"/>
              <a:t>quem apresentar melhor avaliação da jazida em 2 anos fica com a </a:t>
            </a:r>
            <a:r>
              <a:rPr lang="pt-BR" sz="2200" dirty="0" smtClean="0"/>
              <a:t>área?</a:t>
            </a:r>
          </a:p>
          <a:p>
            <a:pPr lvl="0"/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41099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162"/>
            <a:ext cx="8229600" cy="1143000"/>
          </a:xfrm>
        </p:spPr>
        <p:txBody>
          <a:bodyPr/>
          <a:lstStyle/>
          <a:p>
            <a:r>
              <a:rPr lang="pt-BR" dirty="0" smtClean="0"/>
              <a:t>Relatório Final de Pesquisa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328592"/>
          </a:xfrm>
        </p:spPr>
        <p:txBody>
          <a:bodyPr>
            <a:normAutofit fontScale="92500" lnSpcReduction="10000"/>
          </a:bodyPr>
          <a:lstStyle/>
          <a:p>
            <a:r>
              <a:rPr lang="pt-BR" sz="2400" dirty="0" smtClean="0"/>
              <a:t> Relatório </a:t>
            </a:r>
            <a:r>
              <a:rPr lang="pt-BR" sz="2400" dirty="0"/>
              <a:t>Final de Pesquisa indeferido sem formulação de exigência para melhor complementação.</a:t>
            </a:r>
            <a:endParaRPr lang="pt-BR" dirty="0"/>
          </a:p>
          <a:p>
            <a:pPr lvl="1"/>
            <a:r>
              <a:rPr lang="pt-BR" sz="2400" dirty="0" smtClean="0"/>
              <a:t> Pesquisas feita conforme </a:t>
            </a:r>
            <a:r>
              <a:rPr lang="pt-BR" sz="2400" dirty="0"/>
              <a:t>plano de pesquisa apresentado </a:t>
            </a:r>
            <a:r>
              <a:rPr lang="pt-BR" sz="2400" dirty="0" smtClean="0"/>
              <a:t>e alguns </a:t>
            </a:r>
            <a:r>
              <a:rPr lang="pt-BR" sz="2400" dirty="0"/>
              <a:t>estados estão negando a aprovação de relatório final de </a:t>
            </a:r>
            <a:r>
              <a:rPr lang="pt-BR" sz="2400" dirty="0" smtClean="0"/>
              <a:t>pesquisa.</a:t>
            </a:r>
            <a:endParaRPr lang="pt-BR" dirty="0"/>
          </a:p>
          <a:p>
            <a:pPr lvl="0"/>
            <a:r>
              <a:rPr lang="pt-BR" sz="2400" dirty="0"/>
              <a:t> I</a:t>
            </a:r>
            <a:r>
              <a:rPr lang="pt-BR" sz="2400" dirty="0" smtClean="0"/>
              <a:t>mportante ter critério objetivo e criar </a:t>
            </a:r>
            <a:r>
              <a:rPr lang="pt-BR" sz="2400" dirty="0"/>
              <a:t>normas – métodos - termos de referência que </a:t>
            </a:r>
            <a:r>
              <a:rPr lang="pt-BR" sz="2400" u="sng" dirty="0"/>
              <a:t>esclareçam os métodos de pesquisa ou lavra</a:t>
            </a:r>
            <a:r>
              <a:rPr lang="pt-BR" sz="2400" dirty="0"/>
              <a:t> levando em consideração a </a:t>
            </a:r>
            <a:r>
              <a:rPr lang="pt-BR" sz="2400" u="sng" dirty="0"/>
              <a:t>particularidade de cada minério</a:t>
            </a:r>
            <a:r>
              <a:rPr lang="pt-BR" sz="2400" dirty="0"/>
              <a:t>.</a:t>
            </a:r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pt-BR" sz="2600" dirty="0"/>
              <a:t> Canadá – Aprovado o R.F.P. a portaria de lavra é automática</a:t>
            </a:r>
          </a:p>
          <a:p>
            <a:pPr lvl="0"/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94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36712"/>
          </a:xfrm>
        </p:spPr>
        <p:txBody>
          <a:bodyPr/>
          <a:lstStyle/>
          <a:p>
            <a:r>
              <a:rPr lang="pt-BR" dirty="0" smtClean="0"/>
              <a:t>GUIA DE UTILIZAÇÃO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752" y="908720"/>
            <a:ext cx="9036496" cy="5328592"/>
          </a:xfrm>
        </p:spPr>
        <p:txBody>
          <a:bodyPr>
            <a:noAutofit/>
          </a:bodyPr>
          <a:lstStyle/>
          <a:p>
            <a:pPr lvl="0"/>
            <a:r>
              <a:rPr lang="pt-BR" sz="2400" dirty="0" smtClean="0"/>
              <a:t> 50.000ton/ano </a:t>
            </a:r>
            <a:r>
              <a:rPr lang="pt-BR" sz="2400" dirty="0"/>
              <a:t>= </a:t>
            </a:r>
            <a:r>
              <a:rPr lang="pt-BR" sz="2400" dirty="0" smtClean="0"/>
              <a:t>4.166ton/mês </a:t>
            </a:r>
            <a:r>
              <a:rPr lang="pt-BR" sz="2400" dirty="0"/>
              <a:t>a </a:t>
            </a:r>
            <a:r>
              <a:rPr lang="pt-BR" sz="2400" dirty="0" smtClean="0"/>
              <a:t>20,00ton </a:t>
            </a:r>
            <a:r>
              <a:rPr lang="pt-BR" sz="2400" dirty="0" smtClean="0"/>
              <a:t>= R$83.320,00 </a:t>
            </a:r>
            <a:r>
              <a:rPr lang="pt-BR" sz="2400" dirty="0" smtClean="0"/>
              <a:t>mês</a:t>
            </a:r>
            <a:r>
              <a:rPr lang="pt-BR" sz="2400" dirty="0"/>
              <a:t>. </a:t>
            </a:r>
            <a:endParaRPr lang="pt-BR" sz="2400" dirty="0"/>
          </a:p>
          <a:p>
            <a:pPr lvl="0"/>
            <a:r>
              <a:rPr lang="pt-BR" sz="2400" dirty="0" smtClean="0"/>
              <a:t> 10.000ton/ano </a:t>
            </a:r>
            <a:r>
              <a:rPr lang="pt-BR" sz="2400" dirty="0" smtClean="0"/>
              <a:t>=  833 </a:t>
            </a:r>
            <a:r>
              <a:rPr lang="pt-BR" sz="2400" dirty="0" err="1" smtClean="0"/>
              <a:t>ton</a:t>
            </a:r>
            <a:r>
              <a:rPr lang="pt-BR" sz="2400" dirty="0" smtClean="0"/>
              <a:t>/mês a R$ 20,00 </a:t>
            </a:r>
            <a:r>
              <a:rPr lang="pt-BR" sz="2400" dirty="0" err="1" smtClean="0"/>
              <a:t>ton</a:t>
            </a:r>
            <a:r>
              <a:rPr lang="pt-BR" sz="2400" dirty="0" smtClean="0"/>
              <a:t> = R$16.660,00 </a:t>
            </a:r>
            <a:endParaRPr lang="pt-BR" sz="2400" dirty="0"/>
          </a:p>
          <a:p>
            <a:pPr lvl="0"/>
            <a:r>
              <a:rPr lang="pt-BR" sz="2400" dirty="0" smtClean="0"/>
              <a:t> </a:t>
            </a:r>
            <a:r>
              <a:rPr lang="pt-BR" sz="2400" u="sng" dirty="0"/>
              <a:t>Prazos de validade, valor, e quantidade máxima </a:t>
            </a:r>
            <a:r>
              <a:rPr lang="pt-BR" sz="2400" u="sng" dirty="0" smtClean="0"/>
              <a:t>outorgada.</a:t>
            </a:r>
            <a:endParaRPr lang="pt-BR" sz="2400" dirty="0"/>
          </a:p>
          <a:p>
            <a:r>
              <a:rPr lang="pt-BR" sz="2400" dirty="0" smtClean="0"/>
              <a:t> Não pode ser </a:t>
            </a:r>
            <a:r>
              <a:rPr lang="pt-BR" sz="2400" u="sng" dirty="0" smtClean="0"/>
              <a:t>a </a:t>
            </a:r>
            <a:r>
              <a:rPr lang="pt-BR" sz="2400" u="sng" dirty="0"/>
              <a:t>critério da </a:t>
            </a:r>
            <a:r>
              <a:rPr lang="pt-BR" sz="2400" u="sng" dirty="0" smtClean="0"/>
              <a:t>agência </a:t>
            </a:r>
            <a:r>
              <a:rPr lang="pt-BR" sz="2400" dirty="0" smtClean="0"/>
              <a:t>e sim conforme projeto apresentado</a:t>
            </a:r>
            <a:endParaRPr lang="pt-BR" sz="2400" dirty="0"/>
          </a:p>
          <a:p>
            <a:pPr lvl="0"/>
            <a:r>
              <a:rPr lang="pt-BR" sz="2400" dirty="0" smtClean="0"/>
              <a:t>As gerencias do R.S </a:t>
            </a:r>
            <a:r>
              <a:rPr lang="pt-BR" sz="2400" dirty="0"/>
              <a:t>e de S.P. </a:t>
            </a:r>
            <a:r>
              <a:rPr lang="pt-BR" sz="2400" u="sng" dirty="0"/>
              <a:t>não emitem Guia de Utilização </a:t>
            </a:r>
            <a:r>
              <a:rPr lang="pt-BR" sz="2400" dirty="0"/>
              <a:t>para alguns minerais, no entendimento deles, ou se consegue a </a:t>
            </a:r>
            <a:r>
              <a:rPr lang="pt-BR" sz="2400" u="sng" dirty="0"/>
              <a:t>Portaria de Lavra</a:t>
            </a:r>
            <a:r>
              <a:rPr lang="pt-BR" sz="2400" dirty="0"/>
              <a:t>, ou se requer as áreas prioritariamente no </a:t>
            </a:r>
            <a:r>
              <a:rPr lang="pt-BR" sz="2400" u="sng" dirty="0"/>
              <a:t>regime de </a:t>
            </a:r>
            <a:r>
              <a:rPr lang="pt-BR" sz="2400" u="sng" dirty="0" smtClean="0"/>
              <a:t>licenciamento</a:t>
            </a:r>
            <a:endParaRPr lang="pt-BR" sz="2400" u="sng" dirty="0"/>
          </a:p>
        </p:txBody>
      </p:sp>
    </p:spTree>
    <p:extLst>
      <p:ext uri="{BB962C8B-B14F-4D97-AF65-F5344CB8AC3E}">
        <p14:creationId xmlns:p14="http://schemas.microsoft.com/office/powerpoint/2010/main" val="217093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Prazos e Recursos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sz="2400" dirty="0"/>
              <a:t>Protocola pedido de prorrogação de prazo para apresentar </a:t>
            </a:r>
            <a:r>
              <a:rPr lang="pt-BR" sz="2400" u="sng" dirty="0"/>
              <a:t>licença municipal</a:t>
            </a:r>
            <a:r>
              <a:rPr lang="pt-BR" sz="2400" dirty="0"/>
              <a:t> </a:t>
            </a:r>
            <a:r>
              <a:rPr lang="pt-BR" sz="2400" dirty="0"/>
              <a:t>a</a:t>
            </a:r>
            <a:r>
              <a:rPr lang="pt-BR" sz="2400" dirty="0" smtClean="0"/>
              <a:t> </a:t>
            </a:r>
            <a:r>
              <a:rPr lang="pt-BR" sz="2400" dirty="0"/>
              <a:t>ANM esta indeferimento os processos. </a:t>
            </a:r>
          </a:p>
          <a:p>
            <a:pPr lvl="0"/>
            <a:r>
              <a:rPr lang="pt-BR" sz="2400" dirty="0" smtClean="0"/>
              <a:t>Recurso </a:t>
            </a:r>
            <a:r>
              <a:rPr lang="pt-BR" sz="2400" dirty="0"/>
              <a:t>de 10 </a:t>
            </a:r>
            <a:r>
              <a:rPr lang="pt-BR" sz="2400" dirty="0" smtClean="0"/>
              <a:t>dias - dificuldade </a:t>
            </a:r>
            <a:r>
              <a:rPr lang="pt-BR" sz="2400" dirty="0"/>
              <a:t>na obtenção de </a:t>
            </a:r>
            <a:r>
              <a:rPr lang="pt-BR" sz="2400" dirty="0" smtClean="0"/>
              <a:t>cópias dos pareceres, ficando </a:t>
            </a:r>
            <a:r>
              <a:rPr lang="pt-BR" sz="2400" dirty="0"/>
              <a:t>impossível se conhecer os fatos para apresentação de recurso e acaba </a:t>
            </a:r>
            <a:r>
              <a:rPr lang="pt-BR" sz="2400" u="sng" dirty="0"/>
              <a:t>perdendo o prazo ou fazendo recurso sem a fundamentação correta </a:t>
            </a:r>
            <a:r>
              <a:rPr lang="pt-BR" sz="2400" dirty="0"/>
              <a:t>só para cumprir o prazo.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751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/>
          <a:lstStyle/>
          <a:p>
            <a:r>
              <a:rPr lang="pt-BR" dirty="0" smtClean="0"/>
              <a:t>Licenciamento Ambiental x ANM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132856"/>
            <a:ext cx="7560840" cy="3816424"/>
          </a:xfrm>
        </p:spPr>
        <p:txBody>
          <a:bodyPr/>
          <a:lstStyle/>
          <a:p>
            <a:r>
              <a:rPr lang="pt-BR" sz="2200" dirty="0" smtClean="0"/>
              <a:t> Relatório </a:t>
            </a:r>
            <a:r>
              <a:rPr lang="pt-BR" sz="2200" dirty="0"/>
              <a:t>Semestral de Licenciamento Ambiental</a:t>
            </a:r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pt-BR" sz="2200" dirty="0"/>
              <a:t> </a:t>
            </a:r>
            <a:r>
              <a:rPr lang="pt-BR" sz="2200" dirty="0" smtClean="0"/>
              <a:t>Separar Licença </a:t>
            </a:r>
            <a:r>
              <a:rPr lang="pt-BR" sz="2200" dirty="0"/>
              <a:t>Ambiental </a:t>
            </a:r>
            <a:r>
              <a:rPr lang="pt-BR" sz="2200" dirty="0" smtClean="0"/>
              <a:t>e Processo minerário da ANM.</a:t>
            </a:r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pt-BR" sz="2200" dirty="0"/>
              <a:t> </a:t>
            </a:r>
            <a:r>
              <a:rPr lang="pt-BR" sz="2200" dirty="0" smtClean="0"/>
              <a:t>Cada órgão cuida do que lhe compete.</a:t>
            </a:r>
            <a:endParaRPr lang="pt-BR" sz="2200" dirty="0" smtClean="0"/>
          </a:p>
        </p:txBody>
      </p:sp>
    </p:spTree>
    <p:extLst>
      <p:ext uri="{BB962C8B-B14F-4D97-AF65-F5344CB8AC3E}">
        <p14:creationId xmlns:p14="http://schemas.microsoft.com/office/powerpoint/2010/main" val="24466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Cessão Parcial e Total de Direitos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/>
          </a:bodyPr>
          <a:lstStyle/>
          <a:p>
            <a:r>
              <a:rPr lang="pt-BR" dirty="0" smtClean="0"/>
              <a:t> Morosidade na efetivação </a:t>
            </a:r>
            <a:r>
              <a:rPr lang="pt-BR" dirty="0"/>
              <a:t>das cessões parciais e totais onde o requerente realiza os protocolos de cessão parcial ou total de área e </a:t>
            </a:r>
            <a:r>
              <a:rPr lang="pt-BR" u="sng" dirty="0"/>
              <a:t>enquanto não publica a efetivação da área o minerador continua arcando com o custo do processo </a:t>
            </a:r>
            <a:r>
              <a:rPr lang="pt-BR" u="sng" dirty="0" smtClean="0"/>
              <a:t>integral</a:t>
            </a:r>
            <a:r>
              <a:rPr lang="pt-BR" dirty="0" smtClean="0"/>
              <a:t> (ex. T.A.H).  </a:t>
            </a:r>
          </a:p>
          <a:p>
            <a:r>
              <a:rPr lang="pt-BR" dirty="0"/>
              <a:t> </a:t>
            </a:r>
            <a:r>
              <a:rPr lang="pt-BR" dirty="0" smtClean="0"/>
              <a:t>Ex</a:t>
            </a:r>
            <a:r>
              <a:rPr lang="pt-BR" dirty="0"/>
              <a:t>. Área de </a:t>
            </a:r>
            <a:r>
              <a:rPr lang="pt-BR" dirty="0" smtClean="0"/>
              <a:t>1000ha </a:t>
            </a:r>
            <a:r>
              <a:rPr lang="pt-BR" dirty="0"/>
              <a:t>de argila pesquisou e </a:t>
            </a:r>
            <a:r>
              <a:rPr lang="pt-BR" dirty="0" smtClean="0"/>
              <a:t>500ha </a:t>
            </a:r>
            <a:r>
              <a:rPr lang="pt-BR" dirty="0"/>
              <a:t>são </a:t>
            </a:r>
            <a:r>
              <a:rPr lang="pt-BR" dirty="0" smtClean="0"/>
              <a:t>negativo, </a:t>
            </a:r>
            <a:r>
              <a:rPr lang="pt-BR" dirty="0"/>
              <a:t>até efetivar a cessão </a:t>
            </a:r>
            <a:r>
              <a:rPr lang="pt-BR" dirty="0" smtClean="0"/>
              <a:t>a requerente continua pagando T.A.H</a:t>
            </a:r>
            <a:r>
              <a:rPr lang="pt-BR" dirty="0"/>
              <a:t>. </a:t>
            </a:r>
            <a:endParaRPr lang="pt-BR" dirty="0" smtClean="0"/>
          </a:p>
          <a:p>
            <a:r>
              <a:rPr lang="pt-BR" dirty="0" smtClean="0"/>
              <a:t> Reduções </a:t>
            </a:r>
            <a:r>
              <a:rPr lang="pt-BR" dirty="0"/>
              <a:t>de área deveriam ser </a:t>
            </a:r>
            <a:r>
              <a:rPr lang="pt-BR" u="sng" dirty="0" smtClean="0"/>
              <a:t>automáticas</a:t>
            </a:r>
            <a:r>
              <a:rPr lang="pt-BR" dirty="0" smtClean="0"/>
              <a:t> </a:t>
            </a:r>
            <a:r>
              <a:rPr lang="pt-BR" dirty="0"/>
              <a:t>e o tamanho das áreas ser atualizado no momento do </a:t>
            </a:r>
            <a:r>
              <a:rPr lang="pt-BR" dirty="0" smtClean="0"/>
              <a:t>protocolo. </a:t>
            </a:r>
            <a:endParaRPr lang="pt-BR" dirty="0"/>
          </a:p>
          <a:p>
            <a:r>
              <a:rPr lang="pt-BR" dirty="0"/>
              <a:t> Hoje o minerador continua </a:t>
            </a:r>
            <a:r>
              <a:rPr lang="pt-BR" u="sng" dirty="0"/>
              <a:t>pagando TAH até a agência aceitar a redução de área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36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Redução de Área </a:t>
            </a:r>
            <a:br>
              <a:rPr lang="pt-BR" dirty="0" smtClean="0"/>
            </a:br>
            <a:r>
              <a:rPr lang="pt-BR" dirty="0" smtClean="0"/>
              <a:t>Antes do Alvará de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44824"/>
            <a:ext cx="8507288" cy="4896544"/>
          </a:xfrm>
        </p:spPr>
        <p:txBody>
          <a:bodyPr>
            <a:normAutofit/>
          </a:bodyPr>
          <a:lstStyle/>
          <a:p>
            <a:r>
              <a:rPr lang="pt-BR" sz="2200" dirty="0" smtClean="0"/>
              <a:t> Redução </a:t>
            </a:r>
            <a:r>
              <a:rPr lang="pt-BR" sz="2200" dirty="0"/>
              <a:t>de áreas no RS: </a:t>
            </a:r>
          </a:p>
          <a:p>
            <a:pPr lvl="1"/>
            <a:r>
              <a:rPr lang="pt-BR" sz="2200" dirty="0" smtClean="0"/>
              <a:t> Protocolado </a:t>
            </a:r>
            <a:r>
              <a:rPr lang="pt-BR" sz="2200" dirty="0"/>
              <a:t>requerimento de autorização de pesquisa para </a:t>
            </a:r>
            <a:r>
              <a:rPr lang="pt-BR" sz="2200" u="sng" dirty="0"/>
              <a:t>turfa e areia, </a:t>
            </a:r>
            <a:r>
              <a:rPr lang="pt-BR" sz="2200" u="sng" dirty="0" smtClean="0"/>
              <a:t>antes da emissão do alvará o DNPM pediu para </a:t>
            </a:r>
            <a:r>
              <a:rPr lang="pt-BR" sz="2200" dirty="0" smtClean="0"/>
              <a:t>reduzir a área para 50ha, de </a:t>
            </a:r>
            <a:r>
              <a:rPr lang="pt-BR" sz="2200" dirty="0"/>
              <a:t>acordo com o DNPM a empresa não poderia pesquisar turfa naquela </a:t>
            </a:r>
            <a:r>
              <a:rPr lang="pt-BR" sz="2200" dirty="0" smtClean="0"/>
              <a:t>região.</a:t>
            </a:r>
          </a:p>
          <a:p>
            <a:pPr marL="684213" lvl="1" indent="-342900"/>
            <a:r>
              <a:rPr lang="pt-BR" sz="2200" dirty="0" smtClean="0"/>
              <a:t>A área remanescente foi </a:t>
            </a:r>
            <a:r>
              <a:rPr lang="pt-BR" sz="2200" dirty="0"/>
              <a:t>para </a:t>
            </a:r>
            <a:r>
              <a:rPr lang="pt-BR" sz="2200" dirty="0" smtClean="0"/>
              <a:t>disponibilidade.</a:t>
            </a:r>
          </a:p>
          <a:p>
            <a:pPr marL="596900" lvl="1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Se </a:t>
            </a:r>
            <a:r>
              <a:rPr lang="pt-BR" sz="2200" dirty="0"/>
              <a:t>houve opção de área, para apenas uma substância e o restante não marcou prioridade, as áreas deveriam ter ficado livres para novos </a:t>
            </a:r>
            <a:r>
              <a:rPr lang="pt-BR" sz="2200" dirty="0" smtClean="0"/>
              <a:t>requerimentos. 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1013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3253"/>
            <a:ext cx="8229600" cy="1143000"/>
          </a:xfrm>
        </p:spPr>
        <p:txBody>
          <a:bodyPr/>
          <a:lstStyle/>
          <a:p>
            <a:r>
              <a:rPr lang="pt-BR" dirty="0" smtClean="0"/>
              <a:t>Economia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544616"/>
          </a:xfrm>
        </p:spPr>
        <p:txBody>
          <a:bodyPr>
            <a:normAutofit fontScale="77500" lnSpcReduction="20000"/>
          </a:bodyPr>
          <a:lstStyle/>
          <a:p>
            <a:r>
              <a:rPr lang="pt-BR" sz="2600" dirty="0" smtClean="0"/>
              <a:t>Minerador não tem tempo e dinheiro para investir.  </a:t>
            </a:r>
          </a:p>
          <a:p>
            <a:pPr lvl="0"/>
            <a:r>
              <a:rPr lang="pt-BR" sz="2600" dirty="0" smtClean="0"/>
              <a:t>O Minerador Brasileiro poderia  industrializar </a:t>
            </a:r>
            <a:r>
              <a:rPr lang="pt-BR" sz="2600" dirty="0"/>
              <a:t>os minérios no </a:t>
            </a:r>
            <a:r>
              <a:rPr lang="pt-BR" sz="2600" dirty="0" smtClean="0"/>
              <a:t>Brasil </a:t>
            </a:r>
            <a:endParaRPr lang="pt-BR" sz="2600" dirty="0"/>
          </a:p>
          <a:p>
            <a:endParaRPr lang="pt-BR" sz="2600" u="sng" spc="30" dirty="0" smtClean="0"/>
          </a:p>
          <a:p>
            <a:r>
              <a:rPr lang="pt-BR" sz="2600" u="sng" spc="30" dirty="0" smtClean="0"/>
              <a:t>Grafite e Grafeno</a:t>
            </a:r>
          </a:p>
          <a:p>
            <a:r>
              <a:rPr lang="pt-BR" sz="2600" spc="30" dirty="0" smtClean="0"/>
              <a:t>A </a:t>
            </a:r>
            <a:r>
              <a:rPr lang="pt-BR" sz="2600" spc="30" dirty="0"/>
              <a:t>tonelada de </a:t>
            </a:r>
            <a:r>
              <a:rPr lang="pt-BR" sz="2600" spc="30" dirty="0" smtClean="0"/>
              <a:t>grafite é vendida </a:t>
            </a:r>
            <a:r>
              <a:rPr lang="pt-BR" sz="2600" spc="30" dirty="0"/>
              <a:t>a US$1.700 </a:t>
            </a:r>
            <a:r>
              <a:rPr lang="pt-BR" sz="2600" spc="30" dirty="0" smtClean="0"/>
              <a:t>dólares. </a:t>
            </a:r>
          </a:p>
          <a:p>
            <a:r>
              <a:rPr lang="pt-BR" sz="2600" spc="30" dirty="0"/>
              <a:t> </a:t>
            </a:r>
            <a:r>
              <a:rPr lang="pt-BR" sz="2600" spc="30" dirty="0" smtClean="0"/>
              <a:t>E t</a:t>
            </a:r>
            <a:r>
              <a:rPr lang="pt-BR" sz="2600" spc="30" dirty="0" smtClean="0"/>
              <a:t>ransformando 1ton de Grafite </a:t>
            </a:r>
            <a:r>
              <a:rPr lang="pt-BR" sz="2600" spc="30" dirty="0" smtClean="0"/>
              <a:t>em Grafeno </a:t>
            </a:r>
          </a:p>
          <a:p>
            <a:pPr lvl="1"/>
            <a:r>
              <a:rPr lang="pt-BR" sz="2600" spc="30" dirty="0"/>
              <a:t> </a:t>
            </a:r>
            <a:r>
              <a:rPr lang="pt-BR" sz="2600" spc="30" dirty="0" smtClean="0"/>
              <a:t>Produzir </a:t>
            </a:r>
            <a:r>
              <a:rPr lang="pt-BR" sz="2600" spc="30" dirty="0"/>
              <a:t>150kg de grafeno e render 15 milhões de dólares</a:t>
            </a:r>
            <a:r>
              <a:rPr lang="pt-BR" sz="2600" spc="30" dirty="0" smtClean="0"/>
              <a:t>.</a:t>
            </a:r>
          </a:p>
          <a:p>
            <a:endParaRPr lang="pt-BR" sz="2600" spc="30" dirty="0"/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pt-BR" sz="2600" dirty="0"/>
              <a:t> Economia prevista com </a:t>
            </a:r>
            <a:r>
              <a:rPr lang="pt-BR" sz="2600" dirty="0" smtClean="0"/>
              <a:t>a </a:t>
            </a:r>
            <a:r>
              <a:rPr lang="pt-BR" sz="2600" u="sng" dirty="0" smtClean="0"/>
              <a:t>Previdência era de R</a:t>
            </a:r>
            <a:r>
              <a:rPr lang="pt-BR" sz="2600" u="sng" dirty="0"/>
              <a:t>$ 1 trilhão em 10 anos</a:t>
            </a:r>
            <a:r>
              <a:rPr lang="pt-BR" sz="2600" dirty="0"/>
              <a:t>.</a:t>
            </a:r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pt-BR" sz="2600" dirty="0" smtClean="0"/>
              <a:t> A Mineração corrigindo apenas a Guia de Utilização e as Lavras irregulares arrecadaria </a:t>
            </a:r>
            <a:r>
              <a:rPr lang="pt-BR" sz="2600" u="sng" dirty="0" smtClean="0"/>
              <a:t>1 trilhão de reais em 5 anos.</a:t>
            </a:r>
          </a:p>
          <a:p>
            <a:pPr marL="23490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513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</TotalTime>
  <Words>1445</Words>
  <Application>Microsoft Office PowerPoint</Application>
  <PresentationFormat>Apresentação na tela (4:3)</PresentationFormat>
  <Paragraphs>223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1_Tema do Office</vt:lpstr>
      <vt:lpstr>Apresentação do PowerPoint</vt:lpstr>
      <vt:lpstr>Câmara de Gestão e Estudos Superiores </vt:lpstr>
      <vt:lpstr>Câmara de Gestão e Estudos Superiores </vt:lpstr>
      <vt:lpstr>Leilões de Áreas </vt:lpstr>
      <vt:lpstr>Leilões de Áreas – Consulta Pública</vt:lpstr>
      <vt:lpstr>Leilões de Áreas – Consulta Pública</vt:lpstr>
      <vt:lpstr>Apresentação do PowerPoint</vt:lpstr>
      <vt:lpstr>Leilões de Áreas – Consulta Pública</vt:lpstr>
      <vt:lpstr>Leilões </vt:lpstr>
      <vt:lpstr>Valor Inicial do Leilão CPRM</vt:lpstr>
      <vt:lpstr>Modelo de Disponibilidade de Área</vt:lpstr>
      <vt:lpstr>Relatório Final de Pesquisa</vt:lpstr>
      <vt:lpstr>GUIA DE UTILIZAÇÃO</vt:lpstr>
      <vt:lpstr>Prazos e Recursos </vt:lpstr>
      <vt:lpstr>Licenciamento Ambiental x ANM</vt:lpstr>
      <vt:lpstr>Cessão Parcial e Total de Direitos</vt:lpstr>
      <vt:lpstr>Redução de Área  Antes do Alvará de Pesquisa</vt:lpstr>
      <vt:lpstr>Economia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Suelem Geremia</dc:creator>
  <cp:lastModifiedBy>Suelem Geremia</cp:lastModifiedBy>
  <cp:revision>145</cp:revision>
  <dcterms:created xsi:type="dcterms:W3CDTF">2019-08-16T20:43:21Z</dcterms:created>
  <dcterms:modified xsi:type="dcterms:W3CDTF">2019-09-23T17:48:34Z</dcterms:modified>
</cp:coreProperties>
</file>